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6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7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8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9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0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11.xml" ContentType="application/vnd.openxmlformats-officedocument.theme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7" r:id="rId2"/>
    <p:sldMasterId id="2147483689" r:id="rId3"/>
    <p:sldMasterId id="2147483701" r:id="rId4"/>
    <p:sldMasterId id="2147483713" r:id="rId5"/>
    <p:sldMasterId id="2147483725" r:id="rId6"/>
    <p:sldMasterId id="2147483737" r:id="rId7"/>
    <p:sldMasterId id="2147483749" r:id="rId8"/>
    <p:sldMasterId id="2147483761" r:id="rId9"/>
    <p:sldMasterId id="2147483773" r:id="rId10"/>
    <p:sldMasterId id="2147483785" r:id="rId11"/>
    <p:sldMasterId id="2147483797" r:id="rId12"/>
  </p:sldMasterIdLst>
  <p:sldIdLst>
    <p:sldId id="256" r:id="rId13"/>
    <p:sldId id="257" r:id="rId14"/>
    <p:sldId id="259" r:id="rId15"/>
    <p:sldId id="269" r:id="rId16"/>
    <p:sldId id="291" r:id="rId17"/>
    <p:sldId id="265" r:id="rId18"/>
    <p:sldId id="261" r:id="rId19"/>
    <p:sldId id="289" r:id="rId20"/>
    <p:sldId id="271" r:id="rId21"/>
    <p:sldId id="273" r:id="rId22"/>
    <p:sldId id="275" r:id="rId23"/>
    <p:sldId id="277" r:id="rId24"/>
    <p:sldId id="279" r:id="rId25"/>
    <p:sldId id="281" r:id="rId26"/>
    <p:sldId id="283" r:id="rId27"/>
    <p:sldId id="285" r:id="rId28"/>
    <p:sldId id="287" r:id="rId29"/>
    <p:sldId id="264" r:id="rId30"/>
    <p:sldId id="260" r:id="rId31"/>
    <p:sldId id="263" r:id="rId32"/>
    <p:sldId id="266" r:id="rId33"/>
    <p:sldId id="267" r:id="rId34"/>
    <p:sldId id="268" r:id="rId3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tableStyles" Target="tableStyles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F5984-78E6-453F-9320-631CE833C4A1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B1A4A19-D4B3-4C1C-8978-CC59AC9E21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265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F5984-78E6-453F-9320-631CE833C4A1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A4A19-D4B3-4C1C-8978-CC59AC9E21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5016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F5984-78E6-453F-9320-631CE833C4A1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B1A4A19-D4B3-4C1C-8978-CC59AC9E21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160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F5984-78E6-453F-9320-631CE833C4A1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B1A4A19-D4B3-4C1C-8978-CC59AC9E21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0189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F5984-78E6-453F-9320-631CE833C4A1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B1A4A19-D4B3-4C1C-8978-CC59AC9E21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363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F5984-78E6-453F-9320-631CE833C4A1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A4A19-D4B3-4C1C-8978-CC59AC9E21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686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F5984-78E6-453F-9320-631CE833C4A1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A4A19-D4B3-4C1C-8978-CC59AC9E21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443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F5984-78E6-453F-9320-631CE833C4A1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A4A19-D4B3-4C1C-8978-CC59AC9E21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094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F5984-78E6-453F-9320-631CE833C4A1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B1A4A19-D4B3-4C1C-8978-CC59AC9E21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918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F5984-78E6-453F-9320-631CE833C4A1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B1A4A19-D4B3-4C1C-8978-CC59AC9E21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811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F5984-78E6-453F-9320-631CE833C4A1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B1A4A19-D4B3-4C1C-8978-CC59AC9E211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985423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F5984-78E6-453F-9320-631CE833C4A1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B1A4A19-D4B3-4C1C-8978-CC59AC9E21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8854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F5984-78E6-453F-9320-631CE833C4A1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B1A4A19-D4B3-4C1C-8978-CC59AC9E211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787386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F5984-78E6-453F-9320-631CE833C4A1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B1A4A19-D4B3-4C1C-8978-CC59AC9E21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31617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F5984-78E6-453F-9320-631CE833C4A1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A4A19-D4B3-4C1C-8978-CC59AC9E21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89305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F5984-78E6-453F-9320-631CE833C4A1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A4A19-D4B3-4C1C-8978-CC59AC9E21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873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135120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166859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626613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662817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805573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552602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08204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931411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356784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800993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907892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308913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497026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784489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025559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723062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554681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99354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74748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507919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537202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808445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164835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345175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685148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821767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795531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550572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182088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258196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876068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059602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641425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568397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764519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557681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91913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480116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509520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828314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76737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521242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084314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966413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813810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375058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129883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679408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997729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524168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357120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678697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79122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537987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552140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64910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788012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021041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676126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277129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72715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676625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956130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748326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866361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550877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914744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99621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228948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170110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019315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819083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253712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490160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96469"/>
      </p:ext>
    </p:extLst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135769"/>
      </p:ext>
    </p:extLst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489425"/>
      </p:ext>
    </p:extLst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797020"/>
      </p:ext>
    </p:extLst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256430"/>
      </p:ext>
    </p:extLst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95436"/>
      </p:ext>
    </p:extLst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578464"/>
      </p:ext>
    </p:extLst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641805"/>
      </p:ext>
    </p:extLst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605329"/>
      </p:ext>
    </p:extLst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450611"/>
      </p:ext>
    </p:extLst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576674"/>
      </p:ext>
    </p:extLst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568708"/>
      </p:ext>
    </p:extLst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173826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0564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764687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477113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040916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846629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843370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490989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844098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037981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165455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242149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157202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336466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735750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826589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396088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179504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532825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616241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361311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75349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278788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014491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809382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19375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444603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219424"/>
      </p:ext>
    </p:extLst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001684"/>
      </p:ext>
    </p:extLst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208890"/>
      </p:ext>
    </p:extLst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61772"/>
      </p:ext>
    </p:extLst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672311"/>
      </p:ext>
    </p:extLst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931008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870181"/>
      </p:ext>
    </p:extLst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95238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9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22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11" Type="http://schemas.openxmlformats.org/officeDocument/2006/relationships/slideLayout" Target="../slideLayouts/slideLayout126.xml"/><Relationship Id="rId5" Type="http://schemas.openxmlformats.org/officeDocument/2006/relationships/slideLayout" Target="../slideLayouts/slideLayout120.xml"/><Relationship Id="rId10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19.xml"/><Relationship Id="rId9" Type="http://schemas.openxmlformats.org/officeDocument/2006/relationships/slideLayout" Target="../slideLayouts/slideLayout12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33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8.xml"/><Relationship Id="rId1" Type="http://schemas.openxmlformats.org/officeDocument/2006/relationships/slideLayout" Target="../slideLayouts/slideLayout127.xml"/><Relationship Id="rId6" Type="http://schemas.openxmlformats.org/officeDocument/2006/relationships/slideLayout" Target="../slideLayouts/slideLayout132.xml"/><Relationship Id="rId11" Type="http://schemas.openxmlformats.org/officeDocument/2006/relationships/slideLayout" Target="../slideLayouts/slideLayout137.xml"/><Relationship Id="rId5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136.xml"/><Relationship Id="rId4" Type="http://schemas.openxmlformats.org/officeDocument/2006/relationships/slideLayout" Target="../slideLayouts/slideLayout130.xml"/><Relationship Id="rId9" Type="http://schemas.openxmlformats.org/officeDocument/2006/relationships/slideLayout" Target="../slideLayouts/slideLayout1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2F5984-78E6-453F-9320-631CE833C4A1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B1A4A19-D4B3-4C1C-8978-CC59AC9E21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688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691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904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58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144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901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676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220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567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511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966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058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0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0879" y="95534"/>
            <a:ext cx="10822674" cy="1809466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26 июня 2020 года  всем учреждениям  </a:t>
            </a:r>
            <a:r>
              <a:rPr lang="ru-RU" sz="28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Кукморского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района заместителем директора Государственного архива РТ </a:t>
            </a:r>
            <a:r>
              <a:rPr lang="ru-RU" sz="28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Ильдархановой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- </a:t>
            </a:r>
            <a:r>
              <a:rPr lang="ru-RU" sz="28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Балчиклы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Гузель </a:t>
            </a:r>
            <a:r>
              <a:rPr lang="ru-RU" sz="28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Ильдусовной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была вручена  книга</a:t>
            </a:r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«Татарстан: Все для фронта, все для Победы. 1941-1945</a:t>
            </a:r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»</a:t>
            </a:r>
            <a:endParaRPr lang="ru-RU" sz="28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562" y="1905000"/>
            <a:ext cx="4855179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354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4525" y="624110"/>
            <a:ext cx="10440087" cy="1280890"/>
          </a:xfrm>
        </p:spPr>
        <p:txBody>
          <a:bodyPr>
            <a:noAutofit/>
          </a:bodyPr>
          <a:lstStyle/>
          <a:p>
            <a:pPr marL="342900" lvl="0" indent="-342900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</a:pPr>
            <a:r>
              <a:rPr lang="ru-RU" sz="48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Тема 1.</a:t>
            </a:r>
            <a:br>
              <a:rPr lang="ru-RU" sz="48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8048" y="1514901"/>
            <a:ext cx="10576564" cy="4396321"/>
          </a:xfrm>
        </p:spPr>
        <p:txBody>
          <a:bodyPr/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Clr>
                <a:srgbClr val="A53010"/>
              </a:buClr>
              <a:buNone/>
            </a:pPr>
            <a:r>
              <a:rPr lang="ru-RU" sz="3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Пламя </a:t>
            </a:r>
            <a:r>
              <a:rPr lang="ru-RU" sz="3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ударило в небо, ты помнишь, </a:t>
            </a:r>
            <a:r>
              <a:rPr lang="ru-RU" sz="3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Родина?</a:t>
            </a:r>
            <a:endParaRPr lang="ru-RU" sz="3600" dirty="0" smtClean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Clr>
                <a:srgbClr val="A53010"/>
              </a:buClr>
              <a:buNone/>
            </a:pPr>
            <a:r>
              <a:rPr lang="ru-RU" sz="3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Тихо </a:t>
            </a:r>
            <a:r>
              <a:rPr lang="ru-RU" sz="3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сказала: «Вставайте на помощь… Родина»</a:t>
            </a:r>
            <a:endParaRPr lang="ru-RU" sz="3600" dirty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307" y="3190164"/>
            <a:ext cx="6520597" cy="366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145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83140" y="624109"/>
            <a:ext cx="10276764" cy="6049645"/>
          </a:xfrm>
        </p:spPr>
        <p:txBody>
          <a:bodyPr>
            <a:normAutofit fontScale="92500" lnSpcReduction="20000"/>
          </a:bodyPr>
          <a:lstStyle/>
          <a:p>
            <a:pPr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-Около </a:t>
            </a:r>
            <a:r>
              <a:rPr lang="ru-RU" sz="2800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700000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сыновей и дочерей Татарской АССР с оружием в руках защищали нашу Родину в годы Великой Отечественной войны. </a:t>
            </a:r>
            <a:endParaRPr lang="ru-RU" sz="28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-Более </a:t>
            </a:r>
            <a:r>
              <a:rPr lang="ru-RU" sz="2800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350 000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них погибли в жестоких сражениях с фашистскими захватчиками, в том числе 158.000 татарстанцев погибли без вести. </a:t>
            </a:r>
            <a:endParaRPr lang="ru-RU" sz="28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Свыше </a:t>
            </a:r>
            <a:r>
              <a:rPr lang="ru-RU" sz="2800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200000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наших земляков за смелость и отвагу, проявленные в борьбе с врагом, награждены орденами и медалями. </a:t>
            </a:r>
            <a:endParaRPr lang="ru-RU" sz="28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2800" b="1" u="sng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351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человек за подвиги на фронтах войны удостоены высшего звания Родины- Героя Советского Союза, среди них </a:t>
            </a:r>
            <a:r>
              <a:rPr lang="ru-RU" sz="2800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186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уроженцев Татарской СССР, </a:t>
            </a:r>
            <a:r>
              <a:rPr lang="ru-RU" sz="2800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165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героев, чья жизнь и трудовая деятельность связаны с республикой. </a:t>
            </a:r>
            <a:endParaRPr lang="ru-RU" sz="28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2800" b="1" u="sng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50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татарстанцев стали полными кавалерами ордена Славы.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7983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Экспозиции 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Кукморском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краеведческом музее по теме «Великая Отечественная война»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DSC_116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06070" y="2133600"/>
            <a:ext cx="6942897" cy="46285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19041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dirty="0" smtClean="0"/>
              <a:t>         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Великой Отечественной войне из Кукморского района ушли воевать 18 тысяч человек. Из них около 11 тысяч погибли и пропали без вести. Вернулись назад только около  7 тысяч.</a:t>
            </a:r>
          </a:p>
        </p:txBody>
      </p:sp>
    </p:spTree>
    <p:extLst>
      <p:ext uri="{BB962C8B-B14F-4D97-AF65-F5344CB8AC3E}">
        <p14:creationId xmlns:p14="http://schemas.microsoft.com/office/powerpoint/2010/main" val="9094709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7481" y="624110"/>
            <a:ext cx="10167131" cy="1280890"/>
          </a:xfrm>
        </p:spPr>
        <p:txBody>
          <a:bodyPr>
            <a:noAutofit/>
          </a:bodyPr>
          <a:lstStyle/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слушают жители Казани речь Сталина о нападении фашистской Германии на Советский Союз?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вы думаете, какие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чувства их охватывают?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481" y="2060812"/>
            <a:ext cx="9348716" cy="4681182"/>
          </a:xfrm>
        </p:spPr>
      </p:pic>
    </p:spTree>
    <p:extLst>
      <p:ext uri="{BB962C8B-B14F-4D97-AF65-F5344CB8AC3E}">
        <p14:creationId xmlns:p14="http://schemas.microsoft.com/office/powerpoint/2010/main" val="2318674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1254" y="624110"/>
            <a:ext cx="10344551" cy="1280890"/>
          </a:xfrm>
        </p:spPr>
        <p:txBody>
          <a:bodyPr>
            <a:noAutofit/>
          </a:bodyPr>
          <a:lstStyle/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Отсканируйте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QR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код на стр.20 (Воспоминания свидетеля событий периода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Великой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Отечественной войны, труженика тыла) и ответьте на вопросы: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-Как описывает Смирнов Владимир Васильевич военные годы?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-Что особенно осталось в его памяти?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27" y="2142699"/>
            <a:ext cx="11095179" cy="4531055"/>
          </a:xfrm>
        </p:spPr>
      </p:pic>
    </p:spTree>
    <p:extLst>
      <p:ext uri="{BB962C8B-B14F-4D97-AF65-F5344CB8AC3E}">
        <p14:creationId xmlns:p14="http://schemas.microsoft.com/office/powerpoint/2010/main" val="1688109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967" y="5357826"/>
            <a:ext cx="10849970" cy="1143000"/>
          </a:xfrm>
        </p:spPr>
        <p:txBody>
          <a:bodyPr>
            <a:normAutofit/>
          </a:bodyPr>
          <a:lstStyle/>
          <a:p>
            <a:pPr algn="just"/>
            <a:r>
              <a:rPr lang="ru-RU" sz="2000" b="1" dirty="0"/>
              <a:t>    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147 стрелковая дивизия формировалась в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Кукморском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районе с января до 17 апреля  1942 года. Части дивизии квартировали в селе Ош.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Юмья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(640 го), в совхозе «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Ныртинский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(600 го), в Кукморе (15 го) полков. Солдаты жили в здании клуба 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нарах.</a:t>
            </a:r>
          </a:p>
        </p:txBody>
      </p:sp>
      <p:pic>
        <p:nvPicPr>
          <p:cNvPr id="205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81290" y="500042"/>
            <a:ext cx="6786610" cy="473573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8126113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67503" y="274638"/>
            <a:ext cx="5274287" cy="2297106"/>
          </a:xfrm>
        </p:spPr>
        <p:txBody>
          <a:bodyPr>
            <a:normAutofit/>
          </a:bodyPr>
          <a:lstStyle/>
          <a:p>
            <a:pPr algn="just"/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Поисковые отряды 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«Снежный десант»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Кукморском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аграрном колледже и «Память» при СОШ д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Олуяз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ходе экспедиций находят останки солдат, медальоны, фрагменты оружия, снаряжения.</a:t>
            </a:r>
          </a:p>
        </p:txBody>
      </p:sp>
      <p:pic>
        <p:nvPicPr>
          <p:cNvPr id="4098" name="Picture 2" descr="C:\Users\гузель\Desktop\Новая папка (5)\2016-04-12\0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6845" y="142852"/>
            <a:ext cx="4743817" cy="350046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100" name="Picture 4" descr="C:\Users\гузель\Desktop\Новая папка (5)\2016-04-12\0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67372" y="3071812"/>
            <a:ext cx="4929222" cy="364333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TextBox 5"/>
          <p:cNvSpPr txBox="1"/>
          <p:nvPr/>
        </p:nvSpPr>
        <p:spPr>
          <a:xfrm>
            <a:off x="436728" y="3643314"/>
            <a:ext cx="501633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prstClr val="black"/>
                </a:solidFill>
              </a:rPr>
              <a:t>          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Мясной Бор – одно из 400 мест на Земле, где наблюдаются аномальные явления. Здесь  в братских могилах покоятся  останки 102 тысяч солдат, которые до этого значили без вести пропавшими. 260 из них обнаружены </a:t>
            </a:r>
            <a:r>
              <a:rPr lang="ru-RU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Кукморскими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поисковыми отрядами «Снежный десант» и  «Память».</a:t>
            </a:r>
          </a:p>
        </p:txBody>
      </p:sp>
    </p:spTree>
    <p:extLst>
      <p:ext uri="{BB962C8B-B14F-4D97-AF65-F5344CB8AC3E}">
        <p14:creationId xmlns:p14="http://schemas.microsoft.com/office/powerpoint/2010/main" val="10077992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5469" y="1100244"/>
            <a:ext cx="3776085" cy="563835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Прямоугольник 2"/>
          <p:cNvSpPr/>
          <p:nvPr/>
        </p:nvSpPr>
        <p:spPr>
          <a:xfrm>
            <a:off x="4881554" y="857232"/>
            <a:ext cx="699199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prstClr val="black"/>
                </a:solidFill>
              </a:rPr>
              <a:t>          </a:t>
            </a:r>
          </a:p>
          <a:p>
            <a:pPr algn="just"/>
            <a:endParaRPr lang="ru-RU" sz="2000" dirty="0">
              <a:solidFill>
                <a:prstClr val="black"/>
              </a:solidFill>
            </a:endParaRPr>
          </a:p>
          <a:p>
            <a:pPr algn="just"/>
            <a:r>
              <a:rPr lang="ru-RU" sz="2000" dirty="0">
                <a:solidFill>
                  <a:prstClr val="black"/>
                </a:solidFill>
              </a:rPr>
              <a:t>            </a:t>
            </a:r>
            <a:r>
              <a:rPr lang="ru-RU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Ахметшин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Гаян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Гарифович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родился 15 апреля 1923 года в д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Маскара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Кукморского района.  Призван в армию в 1942 году, в ходе боев под Сталинградом они попали в окружение и оказались в плену. Сбежал из плена к французам, он отличился в рядах французского сопротивления и имеет государственные награды Франции. Победу он встретил на французской земле, но вернулся на родину. Однако там его ждали долгие годы сталинских лагерей.</a:t>
            </a:r>
          </a:p>
        </p:txBody>
      </p:sp>
    </p:spTree>
    <p:extLst>
      <p:ext uri="{BB962C8B-B14F-4D97-AF65-F5344CB8AC3E}">
        <p14:creationId xmlns:p14="http://schemas.microsoft.com/office/powerpoint/2010/main" val="30801213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9009" y="690223"/>
            <a:ext cx="2850286" cy="381311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TextBox 3"/>
          <p:cNvSpPr txBox="1"/>
          <p:nvPr/>
        </p:nvSpPr>
        <p:spPr>
          <a:xfrm>
            <a:off x="6596066" y="4643448"/>
            <a:ext cx="392909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prstClr val="black"/>
                </a:solidFill>
              </a:rPr>
              <a:t>       </a:t>
            </a:r>
            <a:r>
              <a:rPr lang="ru-RU" b="1" i="1" dirty="0" err="1">
                <a:solidFill>
                  <a:prstClr val="black"/>
                </a:solidFill>
              </a:rPr>
              <a:t>Атнашев</a:t>
            </a:r>
            <a:r>
              <a:rPr lang="ru-RU" b="1" i="1" dirty="0">
                <a:solidFill>
                  <a:prstClr val="black"/>
                </a:solidFill>
              </a:rPr>
              <a:t> </a:t>
            </a:r>
            <a:r>
              <a:rPr lang="ru-RU" b="1" i="1" dirty="0" err="1">
                <a:solidFill>
                  <a:prstClr val="black"/>
                </a:solidFill>
              </a:rPr>
              <a:t>Ахат</a:t>
            </a:r>
            <a:r>
              <a:rPr lang="ru-RU" b="1" i="1" dirty="0">
                <a:solidFill>
                  <a:prstClr val="black"/>
                </a:solidFill>
              </a:rPr>
              <a:t> </a:t>
            </a:r>
            <a:r>
              <a:rPr lang="ru-RU" b="1" i="1" dirty="0" err="1">
                <a:solidFill>
                  <a:prstClr val="black"/>
                </a:solidFill>
              </a:rPr>
              <a:t>Махмутович</a:t>
            </a:r>
            <a:r>
              <a:rPr lang="ru-RU" b="1" i="1" dirty="0">
                <a:solidFill>
                  <a:prstClr val="black"/>
                </a:solidFill>
              </a:rPr>
              <a:t>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родился 12 декабря 1917 года в Петропавловске (Казахская ССР). Родители выходцы деревни Нижний </a:t>
            </a:r>
            <a:r>
              <a:rPr lang="ru-RU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Искубаш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Казнен 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часов 33 минуты.</a:t>
            </a:r>
          </a:p>
          <a:p>
            <a:pPr algn="ctr"/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81356" y="285729"/>
            <a:ext cx="39290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err="1">
                <a:solidFill>
                  <a:prstClr val="black"/>
                </a:solidFill>
              </a:rPr>
              <a:t>Джалиловцы</a:t>
            </a:r>
            <a:endParaRPr lang="ru-RU" sz="3600" b="1" i="1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52596" y="1571612"/>
            <a:ext cx="442915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prstClr val="black"/>
                </a:solidFill>
              </a:rPr>
              <a:t>1. </a:t>
            </a:r>
            <a:r>
              <a:rPr lang="ru-RU" b="1" dirty="0" err="1">
                <a:solidFill>
                  <a:prstClr val="black"/>
                </a:solidFill>
              </a:rPr>
              <a:t>Гайнан</a:t>
            </a:r>
            <a:r>
              <a:rPr lang="ru-RU" b="1" dirty="0">
                <a:solidFill>
                  <a:prstClr val="black"/>
                </a:solidFill>
              </a:rPr>
              <a:t> </a:t>
            </a:r>
            <a:r>
              <a:rPr lang="ru-RU" b="1" dirty="0" err="1">
                <a:solidFill>
                  <a:prstClr val="black"/>
                </a:solidFill>
              </a:rPr>
              <a:t>Курмаш</a:t>
            </a:r>
            <a:r>
              <a:rPr lang="ru-RU" b="1" dirty="0">
                <a:solidFill>
                  <a:prstClr val="black"/>
                </a:solidFill>
              </a:rPr>
              <a:t>  фашисты казнили его  первым, как главного зачинщика, 25 августа 1944 года в </a:t>
            </a:r>
            <a:r>
              <a:rPr lang="ru-RU" b="1" dirty="0">
                <a:solidFill>
                  <a:srgbClr val="C00000"/>
                </a:solidFill>
              </a:rPr>
              <a:t>12ч.06 мин.</a:t>
            </a:r>
          </a:p>
          <a:p>
            <a:r>
              <a:rPr lang="ru-RU" b="1" dirty="0">
                <a:solidFill>
                  <a:prstClr val="black"/>
                </a:solidFill>
              </a:rPr>
              <a:t>2. </a:t>
            </a:r>
            <a:r>
              <a:rPr lang="ru-RU" b="1" dirty="0" err="1">
                <a:solidFill>
                  <a:prstClr val="black"/>
                </a:solidFill>
              </a:rPr>
              <a:t>Фуат</a:t>
            </a:r>
            <a:r>
              <a:rPr lang="ru-RU" b="1" dirty="0">
                <a:solidFill>
                  <a:prstClr val="black"/>
                </a:solidFill>
              </a:rPr>
              <a:t> </a:t>
            </a:r>
            <a:r>
              <a:rPr lang="ru-RU" b="1" dirty="0" err="1">
                <a:solidFill>
                  <a:prstClr val="black"/>
                </a:solidFill>
              </a:rPr>
              <a:t>Сайфельмулюков</a:t>
            </a:r>
            <a:r>
              <a:rPr lang="ru-RU" b="1" dirty="0">
                <a:solidFill>
                  <a:prstClr val="black"/>
                </a:solidFill>
              </a:rPr>
              <a:t> </a:t>
            </a:r>
            <a:r>
              <a:rPr lang="ru-RU" b="1" dirty="0">
                <a:solidFill>
                  <a:srgbClr val="C00000"/>
                </a:solidFill>
              </a:rPr>
              <a:t>12ч.09 мин.</a:t>
            </a:r>
          </a:p>
          <a:p>
            <a:r>
              <a:rPr lang="ru-RU" b="1" dirty="0">
                <a:solidFill>
                  <a:prstClr val="black"/>
                </a:solidFill>
              </a:rPr>
              <a:t>3. Абдулла </a:t>
            </a:r>
            <a:r>
              <a:rPr lang="ru-RU" b="1" dirty="0" err="1">
                <a:solidFill>
                  <a:prstClr val="black"/>
                </a:solidFill>
              </a:rPr>
              <a:t>Алиш</a:t>
            </a:r>
            <a:r>
              <a:rPr lang="ru-RU" b="1" dirty="0">
                <a:solidFill>
                  <a:prstClr val="black"/>
                </a:solidFill>
              </a:rPr>
              <a:t> </a:t>
            </a:r>
            <a:r>
              <a:rPr lang="ru-RU" b="1" dirty="0">
                <a:solidFill>
                  <a:srgbClr val="C00000"/>
                </a:solidFill>
              </a:rPr>
              <a:t>12 ч.12 мин.</a:t>
            </a:r>
          </a:p>
          <a:p>
            <a:r>
              <a:rPr lang="ru-RU" b="1" dirty="0">
                <a:solidFill>
                  <a:prstClr val="black"/>
                </a:solidFill>
              </a:rPr>
              <a:t>4. </a:t>
            </a:r>
            <a:r>
              <a:rPr lang="ru-RU" b="1" dirty="0" err="1">
                <a:solidFill>
                  <a:prstClr val="black"/>
                </a:solidFill>
              </a:rPr>
              <a:t>Фуат</a:t>
            </a:r>
            <a:r>
              <a:rPr lang="ru-RU" b="1" dirty="0">
                <a:solidFill>
                  <a:prstClr val="black"/>
                </a:solidFill>
              </a:rPr>
              <a:t> Булатов </a:t>
            </a:r>
            <a:r>
              <a:rPr lang="ru-RU" b="1" dirty="0">
                <a:solidFill>
                  <a:srgbClr val="C00000"/>
                </a:solidFill>
              </a:rPr>
              <a:t>12 ч. 15 мин.</a:t>
            </a:r>
          </a:p>
          <a:p>
            <a:r>
              <a:rPr lang="ru-RU" b="1" dirty="0">
                <a:solidFill>
                  <a:prstClr val="black"/>
                </a:solidFill>
              </a:rPr>
              <a:t>5. </a:t>
            </a:r>
            <a:r>
              <a:rPr lang="ru-RU" b="1" dirty="0" err="1">
                <a:solidFill>
                  <a:prstClr val="black"/>
                </a:solidFill>
              </a:rPr>
              <a:t>Муса</a:t>
            </a:r>
            <a:r>
              <a:rPr lang="ru-RU" b="1" dirty="0">
                <a:solidFill>
                  <a:prstClr val="black"/>
                </a:solidFill>
              </a:rPr>
              <a:t> Джалилов </a:t>
            </a:r>
            <a:r>
              <a:rPr lang="ru-RU" b="1" dirty="0">
                <a:solidFill>
                  <a:srgbClr val="C00000"/>
                </a:solidFill>
              </a:rPr>
              <a:t>12 ч. 18 мин.</a:t>
            </a:r>
          </a:p>
          <a:p>
            <a:r>
              <a:rPr lang="ru-RU" b="1" dirty="0">
                <a:solidFill>
                  <a:prstClr val="black"/>
                </a:solidFill>
              </a:rPr>
              <a:t>6. </a:t>
            </a:r>
            <a:r>
              <a:rPr lang="ru-RU" b="1" dirty="0" err="1">
                <a:solidFill>
                  <a:prstClr val="black"/>
                </a:solidFill>
              </a:rPr>
              <a:t>Гариф</a:t>
            </a:r>
            <a:r>
              <a:rPr lang="ru-RU" b="1" dirty="0">
                <a:solidFill>
                  <a:prstClr val="black"/>
                </a:solidFill>
              </a:rPr>
              <a:t> </a:t>
            </a:r>
            <a:r>
              <a:rPr lang="ru-RU" b="1" dirty="0" err="1">
                <a:solidFill>
                  <a:prstClr val="black"/>
                </a:solidFill>
              </a:rPr>
              <a:t>Шабаев</a:t>
            </a:r>
            <a:r>
              <a:rPr lang="ru-RU" b="1" dirty="0">
                <a:solidFill>
                  <a:prstClr val="black"/>
                </a:solidFill>
              </a:rPr>
              <a:t> </a:t>
            </a:r>
            <a:r>
              <a:rPr lang="ru-RU" b="1" dirty="0">
                <a:solidFill>
                  <a:srgbClr val="C00000"/>
                </a:solidFill>
              </a:rPr>
              <a:t>12 ч. 21 мин.</a:t>
            </a:r>
          </a:p>
          <a:p>
            <a:r>
              <a:rPr lang="ru-RU" b="1" dirty="0">
                <a:solidFill>
                  <a:prstClr val="black"/>
                </a:solidFill>
              </a:rPr>
              <a:t>7. </a:t>
            </a:r>
            <a:r>
              <a:rPr lang="ru-RU" b="1" dirty="0" err="1">
                <a:solidFill>
                  <a:prstClr val="black"/>
                </a:solidFill>
              </a:rPr>
              <a:t>Ахмет</a:t>
            </a:r>
            <a:r>
              <a:rPr lang="ru-RU" b="1" dirty="0">
                <a:solidFill>
                  <a:prstClr val="black"/>
                </a:solidFill>
              </a:rPr>
              <a:t> </a:t>
            </a:r>
            <a:r>
              <a:rPr lang="ru-RU" b="1" dirty="0" err="1">
                <a:solidFill>
                  <a:prstClr val="black"/>
                </a:solidFill>
              </a:rPr>
              <a:t>Симай</a:t>
            </a:r>
            <a:r>
              <a:rPr lang="ru-RU" b="1" dirty="0">
                <a:solidFill>
                  <a:prstClr val="black"/>
                </a:solidFill>
              </a:rPr>
              <a:t> </a:t>
            </a:r>
            <a:r>
              <a:rPr lang="ru-RU" b="1" dirty="0">
                <a:solidFill>
                  <a:srgbClr val="C00000"/>
                </a:solidFill>
              </a:rPr>
              <a:t>12 ч. 24 мин.</a:t>
            </a:r>
          </a:p>
          <a:p>
            <a:r>
              <a:rPr lang="ru-RU" b="1" dirty="0">
                <a:solidFill>
                  <a:prstClr val="black"/>
                </a:solidFill>
              </a:rPr>
              <a:t>8. Абдулла </a:t>
            </a:r>
            <a:r>
              <a:rPr lang="ru-RU" b="1" dirty="0" err="1">
                <a:solidFill>
                  <a:prstClr val="black"/>
                </a:solidFill>
              </a:rPr>
              <a:t>Баттал</a:t>
            </a:r>
            <a:r>
              <a:rPr lang="ru-RU" b="1" dirty="0">
                <a:solidFill>
                  <a:prstClr val="black"/>
                </a:solidFill>
              </a:rPr>
              <a:t> </a:t>
            </a:r>
            <a:r>
              <a:rPr lang="ru-RU" b="1" dirty="0">
                <a:solidFill>
                  <a:srgbClr val="C00000"/>
                </a:solidFill>
              </a:rPr>
              <a:t>12 ч. 27 мин.</a:t>
            </a:r>
          </a:p>
          <a:p>
            <a:r>
              <a:rPr lang="ru-RU" b="1" dirty="0">
                <a:solidFill>
                  <a:prstClr val="black"/>
                </a:solidFill>
              </a:rPr>
              <a:t>9. </a:t>
            </a:r>
            <a:r>
              <a:rPr lang="ru-RU" b="1" dirty="0" err="1">
                <a:solidFill>
                  <a:prstClr val="black"/>
                </a:solidFill>
              </a:rPr>
              <a:t>Зиннат</a:t>
            </a:r>
            <a:r>
              <a:rPr lang="ru-RU" b="1" dirty="0">
                <a:solidFill>
                  <a:prstClr val="black"/>
                </a:solidFill>
              </a:rPr>
              <a:t> Хасанов </a:t>
            </a:r>
            <a:r>
              <a:rPr lang="ru-RU" b="1" dirty="0">
                <a:solidFill>
                  <a:srgbClr val="C00000"/>
                </a:solidFill>
              </a:rPr>
              <a:t>12 ч. 30 мин.</a:t>
            </a:r>
          </a:p>
          <a:p>
            <a:r>
              <a:rPr lang="ru-RU" b="1" dirty="0">
                <a:solidFill>
                  <a:prstClr val="black"/>
                </a:solidFill>
              </a:rPr>
              <a:t>10. Салим Бухарев </a:t>
            </a:r>
            <a:r>
              <a:rPr lang="ru-RU" b="1" dirty="0">
                <a:solidFill>
                  <a:srgbClr val="C00000"/>
                </a:solidFill>
              </a:rPr>
              <a:t>12 ч. 36 мин.</a:t>
            </a:r>
          </a:p>
          <a:p>
            <a:endParaRPr lang="ru-RU" dirty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0019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3309918" y="285728"/>
            <a:ext cx="6500858" cy="857256"/>
          </a:xfrm>
        </p:spPr>
        <p:txBody>
          <a:bodyPr>
            <a:noAutofit/>
          </a:bodyPr>
          <a:lstStyle/>
          <a:p>
            <a:pPr algn="ctr"/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Нет, не забудем никогда героев, </a:t>
            </a:r>
            <a:b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ради жизни шли в бессмертный бой!!!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21154062">
            <a:off x="1952596" y="1428736"/>
            <a:ext cx="2900410" cy="335758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 flipH="1">
            <a:off x="1738280" y="5072074"/>
            <a:ext cx="4357717" cy="1285884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sz="3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Идрисов </a:t>
            </a:r>
            <a:r>
              <a:rPr lang="ru-RU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Нух</a:t>
            </a:r>
            <a:r>
              <a:rPr lang="ru-RU" sz="3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Идрисович</a:t>
            </a:r>
            <a:r>
              <a:rPr lang="ru-RU" sz="3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(1918-1944) – один из тех, кто повторил подвиг Александра Матросова. 27 июня 1944 года он совершил подвиг, который увековечил его имя. </a:t>
            </a:r>
          </a:p>
        </p:txBody>
      </p:sp>
      <p:pic>
        <p:nvPicPr>
          <p:cNvPr id="1026" name="Picture 2" descr="C:\Users\гузель\Desktop\Новая папка (5)\2016-04-12\0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24253">
            <a:off x="7459268" y="1308705"/>
            <a:ext cx="2454235" cy="342808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TextBox 5"/>
          <p:cNvSpPr txBox="1"/>
          <p:nvPr/>
        </p:nvSpPr>
        <p:spPr>
          <a:xfrm>
            <a:off x="6310313" y="4857761"/>
            <a:ext cx="482625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prstClr val="black"/>
                </a:solidFill>
              </a:rPr>
              <a:t>        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Самигулла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Каримуллин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(1906-1942) родился в 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д. В. </a:t>
            </a:r>
            <a:r>
              <a:rPr lang="ru-RU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Арбаш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Кукморского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первый редактор районной газеты, политрук. Героически погиб, повторяя подвиг А.Матросова в Великой Отечественной войне.</a:t>
            </a:r>
          </a:p>
        </p:txBody>
      </p:sp>
    </p:spTree>
    <p:extLst>
      <p:ext uri="{BB962C8B-B14F-4D97-AF65-F5344CB8AC3E}">
        <p14:creationId xmlns:p14="http://schemas.microsoft.com/office/powerpoint/2010/main" val="17355005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95736" y="274638"/>
            <a:ext cx="3929090" cy="511156"/>
          </a:xfrm>
        </p:spPr>
        <p:txBody>
          <a:bodyPr>
            <a:normAutofit fontScale="90000"/>
          </a:bodyPr>
          <a:lstStyle/>
          <a:p>
            <a:r>
              <a:rPr lang="ru-RU" sz="4000" b="1" i="1" dirty="0"/>
              <a:t>Сын полка</a:t>
            </a:r>
          </a:p>
        </p:txBody>
      </p:sp>
      <p:pic>
        <p:nvPicPr>
          <p:cNvPr id="2050" name="Picture 2" descr="C:\Users\гузель\Desktop\Новая папка (5)\2016-04-12\0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172947">
            <a:off x="2024034" y="785795"/>
            <a:ext cx="2944430" cy="398510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051" name="Picture 3" descr="C:\Users\гузель\Desktop\Новая папка (5)\2016-04-12\0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97873">
            <a:off x="6738943" y="928671"/>
            <a:ext cx="2960681" cy="366641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TextBox 4"/>
          <p:cNvSpPr txBox="1"/>
          <p:nvPr/>
        </p:nvSpPr>
        <p:spPr>
          <a:xfrm>
            <a:off x="2095472" y="5072075"/>
            <a:ext cx="82153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Шамиль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Файзрахманов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из д.Б.Кукмор. 14 летнего подростка взяли связистом в понтонный полк третьего Украинского фронта. Он участвовал в наведении понтонной переправы через Днепр, Дунай, Буг,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Тиссу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Награжден двумя медалями за мужество, проявленное в боях.</a:t>
            </a:r>
          </a:p>
        </p:txBody>
      </p:sp>
    </p:spTree>
    <p:extLst>
      <p:ext uri="{BB962C8B-B14F-4D97-AF65-F5344CB8AC3E}">
        <p14:creationId xmlns:p14="http://schemas.microsoft.com/office/powerpoint/2010/main" val="21112287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453058" y="1142984"/>
            <a:ext cx="4757742" cy="3786214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000" b="1" dirty="0"/>
              <a:t>             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Родился 8 августа 1915 г. в деревне Крымская Слудка Удмуртской АССР. В 1941 г. окончил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Лубянский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лесхоз техникум, проработав всего 16 дней в лесхоз техникуме, был призван в армию. Закончив в ноябре 1942 г. танковое училище, его назначают командиром танка. Умер в госпитале в 1944 году. 13 сентября 1944 г. присвоено звание Героя Советского Союза. 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 flipH="1">
            <a:off x="1952596" y="5429264"/>
            <a:ext cx="3571900" cy="928695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/>
              <a:t>Савин Николай  Семенович (1915 – 1944)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 l="2500" t="1785" r="2500"/>
          <a:stretch>
            <a:fillRect/>
          </a:stretch>
        </p:blipFill>
        <p:spPr bwMode="auto">
          <a:xfrm>
            <a:off x="2166910" y="1000108"/>
            <a:ext cx="3000396" cy="434504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TextBox 4"/>
          <p:cNvSpPr txBox="1"/>
          <p:nvPr/>
        </p:nvSpPr>
        <p:spPr>
          <a:xfrm>
            <a:off x="4452926" y="357166"/>
            <a:ext cx="57864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>
                <a:solidFill>
                  <a:srgbClr val="FF0000"/>
                </a:solidFill>
              </a:rPr>
              <a:t>Герой Советского Союза</a:t>
            </a:r>
          </a:p>
        </p:txBody>
      </p:sp>
    </p:spTree>
    <p:extLst>
      <p:ext uri="{BB962C8B-B14F-4D97-AF65-F5344CB8AC3E}">
        <p14:creationId xmlns:p14="http://schemas.microsoft.com/office/powerpoint/2010/main" val="24225118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09720" y="4714884"/>
            <a:ext cx="4286280" cy="1428760"/>
          </a:xfrm>
        </p:spPr>
        <p:txBody>
          <a:bodyPr>
            <a:noAutofit/>
          </a:bodyPr>
          <a:lstStyle/>
          <a:p>
            <a:r>
              <a:rPr lang="ru-RU" sz="2400" b="1" dirty="0" err="1"/>
              <a:t>Загидуллин</a:t>
            </a:r>
            <a:r>
              <a:rPr lang="ru-RU" sz="2400" b="1" dirty="0"/>
              <a:t> </a:t>
            </a:r>
            <a:r>
              <a:rPr lang="ru-RU" sz="2400" b="1" dirty="0" err="1"/>
              <a:t>Фахрутдин</a:t>
            </a:r>
            <a:r>
              <a:rPr lang="ru-RU" sz="2400" b="1" dirty="0"/>
              <a:t> </a:t>
            </a:r>
            <a:r>
              <a:rPr lang="ru-RU" sz="2400" b="1" dirty="0" err="1"/>
              <a:t>Гильмутдинович</a:t>
            </a:r>
            <a:r>
              <a:rPr lang="ru-RU" sz="2400" b="1" dirty="0"/>
              <a:t> (1911-1998)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96000" y="857232"/>
            <a:ext cx="5122460" cy="5143536"/>
          </a:xfrm>
        </p:spPr>
        <p:txBody>
          <a:bodyPr>
            <a:noAutofit/>
          </a:bodyPr>
          <a:lstStyle/>
          <a:p>
            <a:pPr algn="just"/>
            <a:r>
              <a:rPr lang="ru-RU" sz="2000" b="1" dirty="0">
                <a:solidFill>
                  <a:schemeClr val="tx1"/>
                </a:solidFill>
              </a:rPr>
              <a:t>          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Родился в 1911 году в деревне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Байлангар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Кукморского района. В 1941 году призван в армию. С ноября 1941 года – в боях Великой Отечественной войны. Сержант, командир отделения саперного батальона. Отделение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Загидуллина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отличилось на укреплении линии обороны возле Ленинграда. За проявленную смелость при обеспечении переправы наступающих бойцов, вооружения и боевой техники через р. Свирь 21 июля 1944 г. бесстрашному сержанту присвоено звание Героя.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09786" y="928670"/>
            <a:ext cx="3071834" cy="407868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TextBox 4"/>
          <p:cNvSpPr txBox="1"/>
          <p:nvPr/>
        </p:nvSpPr>
        <p:spPr>
          <a:xfrm>
            <a:off x="4381488" y="214290"/>
            <a:ext cx="571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>
                <a:solidFill>
                  <a:srgbClr val="FF0000"/>
                </a:solidFill>
              </a:rPr>
              <a:t>Герой Советского Союза</a:t>
            </a:r>
          </a:p>
        </p:txBody>
      </p:sp>
    </p:spTree>
    <p:extLst>
      <p:ext uri="{BB962C8B-B14F-4D97-AF65-F5344CB8AC3E}">
        <p14:creationId xmlns:p14="http://schemas.microsoft.com/office/powerpoint/2010/main" val="7718398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524628" y="928671"/>
            <a:ext cx="5116912" cy="4429156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Родился в 1908 году в д. Танькино Кукморского района. Герой Советского Союза (1945 г.). В Великую Отечественную войну сержант, командир стрелкового отделения. Проявил героизм при форсировании Днепра. Умер в 1984 году.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09720" y="5500703"/>
            <a:ext cx="4786346" cy="928693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/>
              <a:t>Воробьев Петр Егорович </a:t>
            </a:r>
          </a:p>
          <a:p>
            <a:pPr algn="ctr"/>
            <a:r>
              <a:rPr lang="ru-RU" sz="2400" b="1" i="1" dirty="0"/>
              <a:t>(1908-1984)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5538" y="1000109"/>
            <a:ext cx="3224236" cy="444241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TextBox 4"/>
          <p:cNvSpPr txBox="1"/>
          <p:nvPr/>
        </p:nvSpPr>
        <p:spPr>
          <a:xfrm>
            <a:off x="3738546" y="142852"/>
            <a:ext cx="5429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>
                <a:solidFill>
                  <a:srgbClr val="FF0000"/>
                </a:solidFill>
              </a:rPr>
              <a:t>Герой Советского Союза</a:t>
            </a:r>
          </a:p>
        </p:txBody>
      </p:sp>
    </p:spTree>
    <p:extLst>
      <p:ext uri="{BB962C8B-B14F-4D97-AF65-F5344CB8AC3E}">
        <p14:creationId xmlns:p14="http://schemas.microsoft.com/office/powerpoint/2010/main" val="37458710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472" y="5643578"/>
            <a:ext cx="3571900" cy="785818"/>
          </a:xfrm>
        </p:spPr>
        <p:txBody>
          <a:bodyPr>
            <a:noAutofit/>
          </a:bodyPr>
          <a:lstStyle/>
          <a:p>
            <a:pPr algn="ctr"/>
            <a:r>
              <a:rPr lang="ru-RU" sz="2400" i="1" dirty="0" err="1"/>
              <a:t>Ахтямов</a:t>
            </a:r>
            <a:r>
              <a:rPr lang="ru-RU" sz="2400" i="1" dirty="0"/>
              <a:t> </a:t>
            </a:r>
            <a:r>
              <a:rPr lang="ru-RU" sz="2400" i="1" dirty="0" err="1"/>
              <a:t>Сабир</a:t>
            </a:r>
            <a:r>
              <a:rPr lang="ru-RU" sz="2400" i="1" dirty="0"/>
              <a:t> </a:t>
            </a:r>
            <a:r>
              <a:rPr lang="ru-RU" sz="2400" i="1" dirty="0" err="1"/>
              <a:t>Ахтямович</a:t>
            </a:r>
            <a:r>
              <a:rPr lang="ru-RU" sz="2400" i="1" dirty="0"/>
              <a:t>  (1926-2014)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38810" y="1214423"/>
            <a:ext cx="4143404" cy="4625989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000" b="1" dirty="0"/>
              <a:t>       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Родился в 1926 году в деревне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Верхний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Искубаш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Кукморского района.  В ноябре 1943 года был призван в ряды Красной Армии. С июня 1944 года в боях Великой Отечественной войны. Бронебойщик 2 мотострелкового батальона. Звания Героя удостоен 24 марта 1945 года за мужество при штурме п.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Неммерсдорф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Германии. Участник Парада Победы 24 июня 1945 г. 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452662" y="928671"/>
            <a:ext cx="2928958" cy="450059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52662" y="928671"/>
            <a:ext cx="2946426" cy="450059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TextBox 5"/>
          <p:cNvSpPr txBox="1"/>
          <p:nvPr/>
        </p:nvSpPr>
        <p:spPr>
          <a:xfrm>
            <a:off x="4238612" y="142852"/>
            <a:ext cx="571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>
                <a:solidFill>
                  <a:srgbClr val="FF0000"/>
                </a:solidFill>
              </a:rPr>
              <a:t>Герой Советского Союза</a:t>
            </a:r>
          </a:p>
        </p:txBody>
      </p:sp>
    </p:spTree>
    <p:extLst>
      <p:ext uri="{BB962C8B-B14F-4D97-AF65-F5344CB8AC3E}">
        <p14:creationId xmlns:p14="http://schemas.microsoft.com/office/powerpoint/2010/main" val="9739273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4525" y="624110"/>
            <a:ext cx="10822674" cy="1280890"/>
          </a:xfrm>
        </p:spPr>
        <p:txBody>
          <a:bodyPr>
            <a:noAutofit/>
          </a:bodyPr>
          <a:lstStyle/>
          <a:p>
            <a:pPr marL="457200" indent="457200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Внимательно прочитайте на стр.22 завещание Г.А. Абдуллина, уроженца нашего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Кукморского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района, кавалера орденов Ленина и Боевого Красного Знамени и ответьте на вопросы: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Какие советы он дает своему сыну в письме- завещании?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161" y="2074460"/>
            <a:ext cx="6469038" cy="4783540"/>
          </a:xfrm>
        </p:spPr>
      </p:pic>
    </p:spTree>
    <p:extLst>
      <p:ext uri="{BB962C8B-B14F-4D97-AF65-F5344CB8AC3E}">
        <p14:creationId xmlns:p14="http://schemas.microsoft.com/office/powerpoint/2010/main" val="14369345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6789" y="624110"/>
            <a:ext cx="9907824" cy="128089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Волжского оборонительного рубежа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22" y="3384645"/>
            <a:ext cx="5911175" cy="3473355"/>
          </a:xfr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8597" y="1360089"/>
            <a:ext cx="5901903" cy="3422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2221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744" y="0"/>
            <a:ext cx="7560860" cy="6858000"/>
          </a:xfrm>
        </p:spPr>
      </p:pic>
    </p:spTree>
    <p:extLst>
      <p:ext uri="{BB962C8B-B14F-4D97-AF65-F5344CB8AC3E}">
        <p14:creationId xmlns:p14="http://schemas.microsoft.com/office/powerpoint/2010/main" val="34753352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1821" y="624109"/>
            <a:ext cx="10412791" cy="5940463"/>
          </a:xfrm>
        </p:spPr>
        <p:txBody>
          <a:bodyPr/>
          <a:lstStyle/>
          <a:p>
            <a:pPr marL="228600" algn="just"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16 октября 1941 года ГКО принял решение о сооружении Волжского оборонительного рубежа. По схеме его трасса протяженностью около 350 км должна была пройти по трем автономным республикам- Татарской, Марийской и Чувашской. Проведение работ курировал Наркомат Госбезопасности во главе с Л.П. Берия. Условия труда на строительстве были тяжелейшие. Мобилизованные пользовались в основном инструментами, которые сами приносили из дома, это были лопаты, ломы, кирки, топоры, пилы. Специальная комиссия подписала акт о принятии работ 11 февраля 1942 года с оценкой «хорошо». 33 работника 11-го УОС были представлены к правительственным наградам.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99311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866" y="2133600"/>
            <a:ext cx="10685746" cy="3777622"/>
          </a:xfrm>
        </p:spPr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Ответьте на проблемный вопрос: Удалось ли Татарской СССР в столь короткие сроки перестроить жизнь на военный лад? Ответы аргументируйте.</a:t>
            </a:r>
            <a:endParaRPr lang="ru-RU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99225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Рефлексия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Сегодня на уроке я узнал…</a:t>
            </a:r>
            <a:endParaRPr lang="ru-RU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Сегодня на уроке я понял…</a:t>
            </a:r>
            <a:endParaRPr lang="ru-RU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6530904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7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8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9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0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70</TotalTime>
  <Words>1075</Words>
  <Application>Microsoft Office PowerPoint</Application>
  <PresentationFormat>Широкоэкранный</PresentationFormat>
  <Paragraphs>57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12</vt:i4>
      </vt:variant>
      <vt:variant>
        <vt:lpstr>Заголовки слайдов</vt:lpstr>
      </vt:variant>
      <vt:variant>
        <vt:i4>23</vt:i4>
      </vt:variant>
    </vt:vector>
  </HeadingPairs>
  <TitlesOfParts>
    <vt:vector size="40" baseType="lpstr">
      <vt:lpstr>Arial</vt:lpstr>
      <vt:lpstr>Calibri</vt:lpstr>
      <vt:lpstr>Century Gothic</vt:lpstr>
      <vt:lpstr>Times New Roman</vt:lpstr>
      <vt:lpstr>Wingdings 3</vt:lpstr>
      <vt:lpstr>Легкий дым</vt:lpstr>
      <vt:lpstr>Тема Office</vt:lpstr>
      <vt:lpstr>1_Тема Office</vt:lpstr>
      <vt:lpstr>2_Тема Office</vt:lpstr>
      <vt:lpstr>3_Тема Office</vt:lpstr>
      <vt:lpstr>4_Тема Office</vt:lpstr>
      <vt:lpstr>5_Тема Office</vt:lpstr>
      <vt:lpstr>6_Тема Office</vt:lpstr>
      <vt:lpstr>7_Тема Office</vt:lpstr>
      <vt:lpstr>8_Тема Office</vt:lpstr>
      <vt:lpstr>9_Тема Office</vt:lpstr>
      <vt:lpstr>10_Тема Office</vt:lpstr>
      <vt:lpstr>26 июня 2020 года  всем учреждениям  Кукморского района заместителем директора Государственного архива РТ Ильдархановой- Балчиклы Гузель Ильдусовной была вручена  книга «Татарстан: Все для фронта, все для Победы. 1941-1945»</vt:lpstr>
      <vt:lpstr>Тема 1. </vt:lpstr>
      <vt:lpstr>Презентация PowerPoint</vt:lpstr>
      <vt:lpstr>Экспозиции в Кукморском краеведческом музее по теме «Великая Отечественная война»</vt:lpstr>
      <vt:lpstr>Презентация PowerPoint</vt:lpstr>
      <vt:lpstr>Как слушают жители Казани речь Сталина о нападении фашистской Германии на Советский Союз? Как вы думаете, какие чувства их охватывают? </vt:lpstr>
      <vt:lpstr>Отсканируйте QR код на стр.20 (Воспоминания свидетеля событий периода     Великой Отечественной войны, труженика тыла) и ответьте на вопросы: -Как описывает Смирнов Владимир Васильевич военные годы? -Что особенно осталось в его памяти? </vt:lpstr>
      <vt:lpstr>      147 стрелковая дивизия формировалась в Кукморском районе с января до 17 апреля  1942 года. Части дивизии квартировали в селе Ош. Юмья (640 го), в совхозе «Ныртинский» (600 го), в Кукморе (15 го) полков. Солдаты жили в здании клуба и  на нарах.</vt:lpstr>
      <vt:lpstr>       Поисковые отряды «Снежный десант» при Кукморском аграрном колледже и «Память» при СОШ д. Олуяз в ходе экспедиций находят останки солдат, медальоны, фрагменты оружия, снаряжения.</vt:lpstr>
      <vt:lpstr>Презентация PowerPoint</vt:lpstr>
      <vt:lpstr>Презентация PowerPoint</vt:lpstr>
      <vt:lpstr>Нет, не забудем никогда героев,  Что ради жизни шли в бессмертный бой!!!</vt:lpstr>
      <vt:lpstr>Сын полка</vt:lpstr>
      <vt:lpstr>Презентация PowerPoint</vt:lpstr>
      <vt:lpstr>Загидуллин Фахрутдин Гильмутдинович (1911-1998)</vt:lpstr>
      <vt:lpstr>Презентация PowerPoint</vt:lpstr>
      <vt:lpstr>Ахтямов Сабир Ахтямович  (1926-2014)</vt:lpstr>
      <vt:lpstr>Внимательно прочитайте на стр.22 завещание Г.А. Абдуллина, уроженца нашего Кукморского района, кавалера орденов Ленина и Боевого Красного Знамени и ответьте на вопросы: Какие советы он дает своему сыну в письме- завещании? </vt:lpstr>
      <vt:lpstr>Строительство Волжского оборонительного рубежа</vt:lpstr>
      <vt:lpstr>Презентация PowerPoint</vt:lpstr>
      <vt:lpstr>Презентация PowerPoint</vt:lpstr>
      <vt:lpstr>Презентация PowerPoint</vt:lpstr>
      <vt:lpstr>Рефлексия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13</cp:revision>
  <dcterms:created xsi:type="dcterms:W3CDTF">2021-03-09T11:00:05Z</dcterms:created>
  <dcterms:modified xsi:type="dcterms:W3CDTF">2021-03-16T07:17:55Z</dcterms:modified>
</cp:coreProperties>
</file>